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77" r:id="rId14"/>
    <p:sldId id="278" r:id="rId15"/>
    <p:sldId id="280" r:id="rId16"/>
    <p:sldId id="281" r:id="rId17"/>
    <p:sldId id="279" r:id="rId18"/>
    <p:sldId id="276" r:id="rId19"/>
    <p:sldId id="269" r:id="rId20"/>
    <p:sldId id="271" r:id="rId21"/>
  </p:sldIdLst>
  <p:sldSz cx="18288000" cy="10287000"/>
  <p:notesSz cx="6858000" cy="9144000"/>
  <p:embeddedFontLst>
    <p:embeddedFont>
      <p:font typeface="Calisto MT" panose="02040603050505030304" pitchFamily="18" charset="0"/>
      <p:regular r:id="rId22"/>
      <p:bold r:id="rId23"/>
      <p:italic r:id="rId24"/>
      <p:boldItalic r:id="rId25"/>
    </p:embeddedFont>
    <p:embeddedFont>
      <p:font typeface="Cambria" panose="02040503050406030204" pitchFamily="18" charset="0"/>
      <p:regular r:id="rId26"/>
      <p:bold r:id="rId27"/>
      <p:italic r:id="rId28"/>
      <p:boldItalic r:id="rId29"/>
    </p:embeddedFont>
    <p:embeddedFont>
      <p:font typeface="Kollektif" panose="020B0604020202020204" charset="0"/>
      <p:regular r:id="rId30"/>
    </p:embeddedFont>
    <p:embeddedFont>
      <p:font typeface="Kollektif Bold" panose="020B0604020202020204" charset="0"/>
      <p:regular r:id="rId31"/>
    </p:embeddedFont>
    <p:embeddedFont>
      <p:font typeface="Segoe UI Emoji" panose="020B0502040204020203" pitchFamily="34" charset="0"/>
      <p:regular r:id="rId32"/>
    </p:embeddedFont>
    <p:embeddedFont>
      <p:font typeface="Tahoma" panose="020B0604030504040204" pitchFamily="34" charset="0"/>
      <p:regular r:id="rId33"/>
      <p:bold r:id="rId34"/>
    </p:embeddedFont>
    <p:embeddedFont>
      <p:font typeface="Wingdings 2" panose="05020102010507070707" pitchFamily="18" charset="2"/>
      <p:regular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3173" autoAdjust="0"/>
  </p:normalViewPr>
  <p:slideViewPr>
    <p:cSldViewPr>
      <p:cViewPr varScale="1">
        <p:scale>
          <a:sx n="54" d="100"/>
          <a:sy n="54" d="100"/>
        </p:scale>
        <p:origin x="132" y="16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6040" y="2654311"/>
            <a:ext cx="14160051" cy="2743202"/>
          </a:xfrm>
        </p:spPr>
        <p:txBody>
          <a:bodyPr anchor="b">
            <a:normAutofit/>
          </a:bodyPr>
          <a:lstStyle>
            <a:lvl1pPr algn="ctr"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6040" y="5397509"/>
            <a:ext cx="14160051" cy="1574801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5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821711"/>
            <a:ext cx="15212699" cy="5725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847883"/>
            <a:ext cx="15532989" cy="815208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4024" y="1042514"/>
            <a:ext cx="14768019" cy="528850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30643" cy="1023708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5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2656"/>
            <a:ext cx="15530643" cy="5301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42770"/>
            <a:ext cx="15530645" cy="225273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30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9"/>
            <a:ext cx="13128449" cy="79912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56530"/>
            <a:ext cx="15530645" cy="22342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85900" y="132719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57074" y="439238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08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2" y="3190414"/>
            <a:ext cx="15530645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77" y="6975834"/>
            <a:ext cx="15528299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40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0067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15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49858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49858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9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43" y="2727322"/>
            <a:ext cx="5009958" cy="2771777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00" y="2727322"/>
            <a:ext cx="5009958" cy="2771777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077" y="2727322"/>
            <a:ext cx="5009958" cy="277177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2" y="914400"/>
            <a:ext cx="15530645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527153" y="2908377"/>
            <a:ext cx="4638552" cy="240443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6720553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82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18615" y="2908641"/>
            <a:ext cx="4638552" cy="241224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153" y="6720551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0046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113547" y="2901648"/>
            <a:ext cx="4638552" cy="241094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49858" y="6720548"/>
            <a:ext cx="4951476" cy="1966253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14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82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74603" y="914399"/>
            <a:ext cx="3426731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4" y="914399"/>
            <a:ext cx="11875308" cy="777240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3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2641601"/>
            <a:ext cx="14385825" cy="2743220"/>
          </a:xfrm>
        </p:spPr>
        <p:txBody>
          <a:bodyPr anchor="b"/>
          <a:lstStyle>
            <a:lvl1pPr algn="ctr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5384819"/>
            <a:ext cx="14385825" cy="2260581"/>
          </a:xfrm>
        </p:spPr>
        <p:txBody>
          <a:bodyPr anchor="t"/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95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2598674"/>
            <a:ext cx="7590746" cy="608812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04339" y="2598674"/>
            <a:ext cx="7596998" cy="608812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3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93" y="2601760"/>
            <a:ext cx="7633608" cy="6223154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28" y="2601760"/>
            <a:ext cx="7633608" cy="6223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808" y="2752881"/>
            <a:ext cx="7314516" cy="81732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808" y="3570206"/>
            <a:ext cx="7314516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42451" y="2752882"/>
            <a:ext cx="7342995" cy="817325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42451" y="3570206"/>
            <a:ext cx="7342995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6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5560334" cy="273287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3450" y="914400"/>
            <a:ext cx="9617886" cy="7772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47277"/>
            <a:ext cx="5560334" cy="503952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498" y="914400"/>
            <a:ext cx="5376249" cy="7807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885"/>
            <a:ext cx="8902424" cy="2744007"/>
          </a:xfrm>
        </p:spPr>
        <p:txBody>
          <a:bodyPr anchor="b">
            <a:noAutofit/>
          </a:bodyPr>
          <a:lstStyle>
            <a:lvl1pPr algn="ctr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3827" y="1145553"/>
            <a:ext cx="4913627" cy="736923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58891"/>
            <a:ext cx="8902424" cy="5064201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1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598674"/>
            <a:ext cx="15530643" cy="60881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01-Apr-25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3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27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080000" indent="-405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53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207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511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302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602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418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465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bin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400" y="-6896100"/>
            <a:ext cx="24031566" cy="20516950"/>
          </a:xfrm>
          <a:custGeom>
            <a:avLst/>
            <a:gdLst/>
            <a:ahLst/>
            <a:cxnLst/>
            <a:rect l="l" t="t" r="r" b="b"/>
            <a:pathLst>
              <a:path w="24031566" h="20516950">
                <a:moveTo>
                  <a:pt x="0" y="0"/>
                </a:moveTo>
                <a:lnTo>
                  <a:pt x="24031567" y="0"/>
                </a:lnTo>
                <a:lnTo>
                  <a:pt x="24031567" y="20516950"/>
                </a:lnTo>
                <a:lnTo>
                  <a:pt x="0" y="2051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07829" y="4053415"/>
            <a:ext cx="10472342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26"/>
              </a:lnSpc>
            </a:pPr>
            <a:endParaRPr lang="en-US" sz="18826" b="1" spc="-790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63989" y="3140344"/>
            <a:ext cx="10960022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l-PL" sz="7200" b="1" spc="-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ollektif Bold"/>
              </a:rPr>
              <a:t>Primov algoritam za minimalno razapinjuće stablo</a:t>
            </a:r>
            <a:endParaRPr lang="en-US" sz="7200" b="1" spc="-15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Kollektif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00572" y="-3058980"/>
            <a:ext cx="25333541" cy="21628510"/>
          </a:xfrm>
          <a:custGeom>
            <a:avLst/>
            <a:gdLst/>
            <a:ahLst/>
            <a:cxnLst/>
            <a:rect l="l" t="t" r="r" b="b"/>
            <a:pathLst>
              <a:path w="25333541" h="21628510">
                <a:moveTo>
                  <a:pt x="0" y="0"/>
                </a:moveTo>
                <a:lnTo>
                  <a:pt x="25333541" y="0"/>
                </a:lnTo>
                <a:lnTo>
                  <a:pt x="25333541" y="21628511"/>
                </a:lnTo>
                <a:lnTo>
                  <a:pt x="0" y="216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531677" y="6399491"/>
            <a:ext cx="16230600" cy="387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sr-Latn-R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ANALIZA SLOŽENOSTI</a:t>
            </a: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0" y="-2552700"/>
            <a:ext cx="26629445" cy="22712698"/>
          </a:xfrm>
          <a:custGeom>
            <a:avLst/>
            <a:gdLst/>
            <a:ahLst/>
            <a:cxnLst/>
            <a:rect l="l" t="t" r="r" b="b"/>
            <a:pathLst>
              <a:path w="26629445" h="22712698">
                <a:moveTo>
                  <a:pt x="0" y="0"/>
                </a:moveTo>
                <a:lnTo>
                  <a:pt x="26629446" y="0"/>
                </a:lnTo>
                <a:lnTo>
                  <a:pt x="26629446" y="22712698"/>
                </a:lnTo>
                <a:lnTo>
                  <a:pt x="0" y="2271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905F5FE9-DA3A-1827-67FE-0FC67D185390}"/>
              </a:ext>
            </a:extLst>
          </p:cNvPr>
          <p:cNvGrpSpPr/>
          <p:nvPr/>
        </p:nvGrpSpPr>
        <p:grpSpPr>
          <a:xfrm>
            <a:off x="762000" y="3771900"/>
            <a:ext cx="16840200" cy="5562599"/>
            <a:chOff x="0" y="0"/>
            <a:chExt cx="807107" cy="65181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313DF96-F743-5BCC-0C4A-F1B89BB629A4}"/>
                </a:ext>
              </a:extLst>
            </p:cNvPr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1F7F83C5-BC20-EBD7-5BF1-BE18822753F2}"/>
                </a:ext>
              </a:extLst>
            </p:cNvPr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C1E9B6-EE52-FEDB-3CDB-F07C8B519E0E}"/>
              </a:ext>
            </a:extLst>
          </p:cNvPr>
          <p:cNvSpPr txBox="1"/>
          <p:nvPr/>
        </p:nvSpPr>
        <p:spPr>
          <a:xfrm>
            <a:off x="1122722" y="4581572"/>
            <a:ext cx="15240000" cy="3671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600"/>
              </a:spcBef>
            </a:pPr>
            <a:r>
              <a:rPr lang="en-US" sz="40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 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O(V²)</a:t>
            </a:r>
            <a:r>
              <a:rPr lang="sr-Latn-RS" sz="4000" b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koristi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gust</a:t>
            </a:r>
            <a:r>
              <a:rPr lang="sr-Latn-ME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ih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</a:t>
            </a:r>
            <a:r>
              <a:rPr lang="sr-Latn-ME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ova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mnogo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grana).</a:t>
            </a:r>
            <a:b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O(E log V)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optimalno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kada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koristimo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min-heap</a:t>
            </a:r>
            <a:b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O(E + V log V)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moguće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Fibonacci heap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teorijski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najbrži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ali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složen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implementaciju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8CCB4E2-F777-85BC-048A-AD61DDF74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077" y="1016959"/>
            <a:ext cx="11618045" cy="2210436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2890624" y="-342900"/>
            <a:ext cx="14620136" cy="11951961"/>
          </a:xfrm>
          <a:custGeom>
            <a:avLst/>
            <a:gdLst/>
            <a:ahLst/>
            <a:cxnLst/>
            <a:rect l="l" t="t" r="r" b="b"/>
            <a:pathLst>
              <a:path w="14620136" h="11951961">
                <a:moveTo>
                  <a:pt x="14620136" y="0"/>
                </a:moveTo>
                <a:lnTo>
                  <a:pt x="0" y="0"/>
                </a:lnTo>
                <a:lnTo>
                  <a:pt x="0" y="11951961"/>
                </a:lnTo>
                <a:lnTo>
                  <a:pt x="14620136" y="11951961"/>
                </a:lnTo>
                <a:lnTo>
                  <a:pt x="1462013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0548" y="1242269"/>
            <a:ext cx="5853894" cy="8229600"/>
            <a:chOff x="0" y="0"/>
            <a:chExt cx="865758" cy="13314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58600" y="1242268"/>
            <a:ext cx="5852160" cy="8229601"/>
            <a:chOff x="0" y="0"/>
            <a:chExt cx="865758" cy="133148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5758" cy="1331482"/>
            </a:xfrm>
            <a:custGeom>
              <a:avLst/>
              <a:gdLst/>
              <a:ahLst/>
              <a:cxnLst/>
              <a:rect l="l" t="t" r="r" b="b"/>
              <a:pathLst>
                <a:path w="865758" h="1331482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90067" y="1241724"/>
            <a:ext cx="4952581" cy="123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00"/>
              </a:lnSpc>
              <a:spcBef>
                <a:spcPct val="0"/>
              </a:spcBef>
            </a:pPr>
            <a:r>
              <a:rPr lang="sr-Latn-RS" sz="3200" b="1" dirty="0">
                <a:solidFill>
                  <a:srgbClr val="0070C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KRUSKALOV algoritam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97932" y="326389"/>
            <a:ext cx="6092135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sr-Latn-RS" sz="7200" u="none" strike="noStrike" dirty="0">
                <a:solidFill>
                  <a:srgbClr val="0070C0"/>
                </a:solidFill>
                <a:latin typeface="Kollektif"/>
                <a:ea typeface="Kollektif"/>
                <a:cs typeface="Kollektif"/>
                <a:sym typeface="Kollektif"/>
              </a:rPr>
              <a:t>POREDJENJE</a:t>
            </a:r>
            <a:endParaRPr lang="en-US" sz="7200" u="none" strike="noStrike" dirty="0">
              <a:solidFill>
                <a:srgbClr val="0070C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69729" y="1991929"/>
            <a:ext cx="4945483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0070C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PRIMOV algo</a:t>
            </a:r>
            <a:r>
              <a:rPr lang="sr-Latn-RS" sz="3200" b="1" dirty="0">
                <a:solidFill>
                  <a:srgbClr val="0070C0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ritam</a:t>
            </a:r>
            <a:endParaRPr lang="en-US" sz="3200" b="1" u="none" strike="noStrike" dirty="0">
              <a:solidFill>
                <a:srgbClr val="0070C0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111027" y="7153455"/>
            <a:ext cx="4945483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endParaRPr lang="en-US" sz="3200" b="1" dirty="0">
              <a:solidFill>
                <a:srgbClr val="2D8FC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313817" y="3807945"/>
            <a:ext cx="4945483" cy="25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Sortira grane i dodaje ih u MST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Koristi Union-Find strukturu za spajanje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Efikasniji za rijetke grafove</a:t>
            </a:r>
            <a:endParaRPr lang="en-US" sz="20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1EC2B197-906D-4ACE-094A-F09ADBDF709D}"/>
              </a:ext>
            </a:extLst>
          </p:cNvPr>
          <p:cNvSpPr txBox="1"/>
          <p:nvPr/>
        </p:nvSpPr>
        <p:spPr>
          <a:xfrm>
            <a:off x="1484969" y="3844522"/>
            <a:ext cx="5751772" cy="25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Počinje iz jednog čvora i dodaje grane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Koristi prioritetni red za odabir sledeće grane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0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Efikasniji za </a:t>
            </a:r>
            <a:r>
              <a:rPr lang="sr-Latn-RS" sz="2000" b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guste grafove</a:t>
            </a:r>
            <a:endParaRPr lang="en-US" sz="2000" b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423B-6E0D-2A74-432C-89849DE24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02E8D0-72E9-7AD0-E633-48C1F4F85488}"/>
              </a:ext>
            </a:extLst>
          </p:cNvPr>
          <p:cNvSpPr/>
          <p:nvPr/>
        </p:nvSpPr>
        <p:spPr>
          <a:xfrm>
            <a:off x="-1693583" y="-11224988"/>
            <a:ext cx="34111196" cy="27885902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1C7C976-67DE-C953-915E-B4BC4678442B}"/>
              </a:ext>
            </a:extLst>
          </p:cNvPr>
          <p:cNvSpPr txBox="1"/>
          <p:nvPr/>
        </p:nvSpPr>
        <p:spPr>
          <a:xfrm>
            <a:off x="-762000" y="4533900"/>
            <a:ext cx="18821400" cy="7745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en-U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PARALELIZOVANI PRIMOV </a:t>
            </a:r>
          </a:p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en-U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ALGORITAM</a:t>
            </a:r>
          </a:p>
          <a:p>
            <a:pPr marL="0" lvl="0" indent="0" algn="l">
              <a:lnSpc>
                <a:spcPts val="15094"/>
              </a:lnSpc>
              <a:spcBef>
                <a:spcPct val="0"/>
              </a:spcBef>
            </a:pPr>
            <a:endParaRPr lang="en-US" sz="15094" b="1" u="none" strike="noStrike" spc="-633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  <p:extLst>
      <p:ext uri="{BB962C8B-B14F-4D97-AF65-F5344CB8AC3E}">
        <p14:creationId xmlns:p14="http://schemas.microsoft.com/office/powerpoint/2010/main" val="183949344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DE39D-4662-EE2A-ED69-8EFB125FF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DD34D1-6870-6EB6-4725-23FF0A1DA109}"/>
              </a:ext>
            </a:extLst>
          </p:cNvPr>
          <p:cNvSpPr/>
          <p:nvPr/>
        </p:nvSpPr>
        <p:spPr>
          <a:xfrm>
            <a:off x="6118716" y="-1277293"/>
            <a:ext cx="15779408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E4389C7-0B9D-5ADC-5215-95C263E85B62}"/>
              </a:ext>
            </a:extLst>
          </p:cNvPr>
          <p:cNvSpPr txBox="1"/>
          <p:nvPr/>
        </p:nvSpPr>
        <p:spPr>
          <a:xfrm>
            <a:off x="2095500" y="2658204"/>
            <a:ext cx="14097000" cy="4970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just">
              <a:spcBef>
                <a:spcPts val="600"/>
              </a:spcBef>
              <a:buNone/>
            </a:pPr>
            <a:r>
              <a:rPr lang="en-US" sz="40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Svojstvo</a:t>
            </a:r>
            <a:r>
              <a:rPr lang="en-US" sz="40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rezanja</a:t>
            </a:r>
            <a:r>
              <a:rPr lang="en-US" sz="40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MST-a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bilo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koji rez C u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grafu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laka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grana u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rezu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pripada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svim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MST-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ovima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Ako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postoji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više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lakih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grana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istom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težinom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rezu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barem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jedna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od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njih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će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unutra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MST-a.</a:t>
            </a:r>
          </a:p>
          <a:p>
            <a:pPr marL="0" marR="0" algn="just">
              <a:spcBef>
                <a:spcPts val="600"/>
              </a:spcBef>
              <a:buNone/>
            </a:pP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bismo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potpunosti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iskoristili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prednosti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paralelizacije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koristili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više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bismo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istovremeno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razvili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sopstveno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MST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osnovu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svojstva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rezanja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MST-a.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Jednom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kada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dođe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kolizije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prisiljavamo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stablo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koje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raste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koja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veći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(j) da se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spoji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stablom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koje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manji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indeks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marR="0" algn="just">
              <a:spcBef>
                <a:spcPts val="600"/>
              </a:spcBef>
              <a:buNone/>
            </a:pP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 j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će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nasumično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izabrati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još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jedan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novi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čvor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rast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novog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MST-a, nit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će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nastaviti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raste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Ovo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kraju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garantuje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će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početna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(master) nit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MST za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cijeli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algn="just">
              <a:spcBef>
                <a:spcPts val="600"/>
              </a:spcBef>
              <a:buNone/>
            </a:pPr>
            <a:endParaRPr lang="en-US" sz="28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53281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11BF-19D9-5C5A-1B51-2206B3D4E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1F5675-EC19-6308-63B5-0FBA226CB9DE}"/>
              </a:ext>
            </a:extLst>
          </p:cNvPr>
          <p:cNvSpPr/>
          <p:nvPr/>
        </p:nvSpPr>
        <p:spPr>
          <a:xfrm>
            <a:off x="6118716" y="-1277293"/>
            <a:ext cx="15779408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FBCC364-99EF-D5F0-D339-B36D3306E82F}"/>
              </a:ext>
            </a:extLst>
          </p:cNvPr>
          <p:cNvSpPr txBox="1"/>
          <p:nvPr/>
        </p:nvSpPr>
        <p:spPr>
          <a:xfrm>
            <a:off x="2042016" y="3635395"/>
            <a:ext cx="8153400" cy="3200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just">
              <a:spcBef>
                <a:spcPts val="600"/>
              </a:spcBef>
              <a:buNone/>
            </a:pPr>
            <a:r>
              <a:rPr lang="en-US" sz="40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Master nit: </a:t>
            </a:r>
            <a:endParaRPr lang="en-US" sz="4000" dirty="0">
              <a:solidFill>
                <a:srgbClr val="0070C0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Ova nit bi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imala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zadatak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se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inicijalizuju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varijable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MST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ovdje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 se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čekao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završetak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svih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MST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Za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ulaz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stavili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povezan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čvorovima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granama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predstavljen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matricom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susjedstva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Dok bi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rezultat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ova nit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vraćala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minimalno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razapinjujuće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stablo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grafa</a:t>
            </a:r>
            <a:r>
              <a:rPr lang="en-US" sz="2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8FDC8734-6BC3-CC17-2CBB-C77E8CF4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620" y="3721120"/>
            <a:ext cx="51816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87304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D894-B294-4C92-550F-D4F3F392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410241-0D90-6AE4-DBDF-60B8EC8FA5EB}"/>
              </a:ext>
            </a:extLst>
          </p:cNvPr>
          <p:cNvSpPr/>
          <p:nvPr/>
        </p:nvSpPr>
        <p:spPr>
          <a:xfrm>
            <a:off x="6118716" y="-1277293"/>
            <a:ext cx="15779408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7DFD7A9-4282-1644-EF21-43A6B93C95AD}"/>
              </a:ext>
            </a:extLst>
          </p:cNvPr>
          <p:cNvSpPr txBox="1"/>
          <p:nvPr/>
        </p:nvSpPr>
        <p:spPr>
          <a:xfrm>
            <a:off x="2335538" y="2604343"/>
            <a:ext cx="5945363" cy="52322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just">
              <a:spcBef>
                <a:spcPts val="600"/>
              </a:spcBef>
              <a:buNone/>
            </a:pPr>
            <a:r>
              <a:rPr lang="en-US" sz="40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MST </a:t>
            </a:r>
            <a:r>
              <a:rPr lang="en-US" sz="4000" b="1" dirty="0" err="1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40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4000" dirty="0">
              <a:solidFill>
                <a:srgbClr val="0070C0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Svaka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MST nit bi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individualno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razvijala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svoje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minimalno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razapinjujuće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stablo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odabirom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lake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grane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koju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naišla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Zatim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 ta nit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pokušala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oboja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granu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svojim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id-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Ako bi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došlo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kolizije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jedno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stablo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bi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trebalo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spojiti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obojiti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u)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drugim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stablom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pozivanjem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spajanje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stabala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93EFCF-A490-135E-77D6-B1B90053C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894" y="609600"/>
            <a:ext cx="8864556" cy="906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0898E-27C4-D72E-D64A-38164B41F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8191500"/>
            <a:ext cx="63246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5149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35020-00D5-F720-0AE8-478CC9B72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CCD3FB-0DD2-AFB4-F11C-55DA8A992050}"/>
              </a:ext>
            </a:extLst>
          </p:cNvPr>
          <p:cNvSpPr/>
          <p:nvPr/>
        </p:nvSpPr>
        <p:spPr>
          <a:xfrm>
            <a:off x="6118716" y="-1277293"/>
            <a:ext cx="15779408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7CE3C21-395C-D220-B6E3-28B19E1CD5F8}"/>
              </a:ext>
            </a:extLst>
          </p:cNvPr>
          <p:cNvSpPr txBox="1"/>
          <p:nvPr/>
        </p:nvSpPr>
        <p:spPr>
          <a:xfrm>
            <a:off x="762000" y="825698"/>
            <a:ext cx="9677400" cy="9156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4000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x-none" sz="4000" b="1" dirty="0">
                <a:solidFill>
                  <a:srgbClr val="0070C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Metoda za spajanje stabala pseudokod:</a:t>
            </a:r>
            <a:endParaRPr lang="en-US" sz="4000" b="1" dirty="0">
              <a:solidFill>
                <a:srgbClr val="0070C0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3000" b="1" dirty="0">
              <a:solidFill>
                <a:srgbClr val="0070C0"/>
              </a:solidFill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3000" b="1" dirty="0">
              <a:solidFill>
                <a:srgbClr val="0070C0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3000" b="1" dirty="0">
              <a:solidFill>
                <a:srgbClr val="0070C0"/>
              </a:solidFill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3000" dirty="0">
              <a:solidFill>
                <a:srgbClr val="0070C0"/>
              </a:solidFill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argumente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uzima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 (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pod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uslovom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je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 j, 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rezultat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minimalno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razapinjujuće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stablo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spaja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stablom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Poslednji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korak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jedino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nije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O(1)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već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korišćenjem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Fibonačijevog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heap-a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oduzima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O(n)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vremena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r>
              <a:rPr lang="en-US" sz="3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endParaRPr lang="en-US" sz="30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Ako ne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uzmemo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troškove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zaključavanja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pretpostavimo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svaka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nit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radi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idealno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imamo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minimalan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broj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kolizija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onda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možemo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otprilike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izračunati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vremensku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složenost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Bef>
                <a:spcPts val="600"/>
              </a:spcBef>
            </a:pPr>
            <a:endParaRPr lang="en-US" sz="3000" dirty="0"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30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gdje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predstavlja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broj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niti</a:t>
            </a:r>
            <a:r>
              <a:rPr lang="en-US" sz="3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algn="l">
              <a:spcBef>
                <a:spcPts val="600"/>
              </a:spcBef>
              <a:buNone/>
            </a:pPr>
            <a:endParaRPr lang="sr-Latn-RS" sz="20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96" name="Picture 1">
            <a:extLst>
              <a:ext uri="{FF2B5EF4-FFF2-40B4-BE49-F238E27FC236}">
                <a16:creationId xmlns:a16="http://schemas.microsoft.com/office/drawing/2014/main" id="{A8AE6DBF-ED7A-787D-A749-EC3F3EB44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3491629"/>
            <a:ext cx="6679474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7" name="Picture 1">
            <a:extLst>
              <a:ext uri="{FF2B5EF4-FFF2-40B4-BE49-F238E27FC236}">
                <a16:creationId xmlns:a16="http://schemas.microsoft.com/office/drawing/2014/main" id="{AEE5CE0E-F145-65D7-3655-6FC0B3D5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09700"/>
            <a:ext cx="9250225" cy="195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8" name="Picture 1">
            <a:extLst>
              <a:ext uri="{FF2B5EF4-FFF2-40B4-BE49-F238E27FC236}">
                <a16:creationId xmlns:a16="http://schemas.microsoft.com/office/drawing/2014/main" id="{21484B23-1B49-0107-E209-38D7175F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989" y="8191500"/>
            <a:ext cx="3133421" cy="815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75455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FDB79-ABD8-E989-F789-76A526A6B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018E03-D7CE-A1A9-EA90-5A5E985E1C0B}"/>
              </a:ext>
            </a:extLst>
          </p:cNvPr>
          <p:cNvSpPr/>
          <p:nvPr/>
        </p:nvSpPr>
        <p:spPr>
          <a:xfrm>
            <a:off x="-7600572" y="-3058980"/>
            <a:ext cx="25333541" cy="21628510"/>
          </a:xfrm>
          <a:custGeom>
            <a:avLst/>
            <a:gdLst/>
            <a:ahLst/>
            <a:cxnLst/>
            <a:rect l="l" t="t" r="r" b="b"/>
            <a:pathLst>
              <a:path w="25333541" h="21628510">
                <a:moveTo>
                  <a:pt x="0" y="0"/>
                </a:moveTo>
                <a:lnTo>
                  <a:pt x="25333541" y="0"/>
                </a:lnTo>
                <a:lnTo>
                  <a:pt x="25333541" y="21628511"/>
                </a:lnTo>
                <a:lnTo>
                  <a:pt x="0" y="216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7B122315-7A27-C78F-0AF2-B0527BDED4C4}"/>
              </a:ext>
            </a:extLst>
          </p:cNvPr>
          <p:cNvSpPr txBox="1"/>
          <p:nvPr/>
        </p:nvSpPr>
        <p:spPr>
          <a:xfrm>
            <a:off x="1752600" y="8312472"/>
            <a:ext cx="16230600" cy="193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sr-Latn-R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PRIMJENA</a:t>
            </a:r>
          </a:p>
        </p:txBody>
      </p:sp>
    </p:spTree>
    <p:extLst>
      <p:ext uri="{BB962C8B-B14F-4D97-AF65-F5344CB8AC3E}">
        <p14:creationId xmlns:p14="http://schemas.microsoft.com/office/powerpoint/2010/main" val="171281510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51639" y="-1615629"/>
            <a:ext cx="13260440" cy="12299058"/>
          </a:xfrm>
          <a:custGeom>
            <a:avLst/>
            <a:gdLst/>
            <a:ahLst/>
            <a:cxnLst/>
            <a:rect l="l" t="t" r="r" b="b"/>
            <a:pathLst>
              <a:path w="13260440" h="12299058">
                <a:moveTo>
                  <a:pt x="0" y="0"/>
                </a:moveTo>
                <a:lnTo>
                  <a:pt x="13260440" y="0"/>
                </a:lnTo>
                <a:lnTo>
                  <a:pt x="13260440" y="12299058"/>
                </a:lnTo>
                <a:lnTo>
                  <a:pt x="0" y="12299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 flipV="1">
            <a:off x="7062711" y="0"/>
            <a:ext cx="0" cy="1028700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934200" y="6163088"/>
            <a:ext cx="275812" cy="27581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 dirty="0"/>
            </a:p>
          </p:txBody>
        </p:sp>
      </p:grpSp>
      <p:sp>
        <p:nvSpPr>
          <p:cNvPr id="7" name="AutoShape 7"/>
          <p:cNvSpPr/>
          <p:nvPr/>
        </p:nvSpPr>
        <p:spPr>
          <a:xfrm>
            <a:off x="7089608" y="800100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6924805" y="2095500"/>
            <a:ext cx="275812" cy="27581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7062711" y="2247900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6924805" y="3343688"/>
            <a:ext cx="275812" cy="27581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7062711" y="3467100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6924805" y="4686300"/>
            <a:ext cx="275812" cy="27581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7062711" y="4838700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067623" y="3422189"/>
            <a:ext cx="5005311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sr-Latn-RS" sz="7200" b="1" u="none" strike="noStrike" dirty="0">
                <a:solidFill>
                  <a:srgbClr val="0070C0"/>
                </a:solidFill>
                <a:latin typeface="Kollektif"/>
                <a:ea typeface="Kollektif"/>
                <a:cs typeface="Kollektif"/>
                <a:sym typeface="Kollektif"/>
              </a:rPr>
              <a:t>Značaj PRIMOVOG algoritma</a:t>
            </a:r>
            <a:endParaRPr lang="en-US" sz="7200" b="1" u="none" strike="noStrike" dirty="0">
              <a:solidFill>
                <a:srgbClr val="0070C0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144000" y="571500"/>
            <a:ext cx="77677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Telekomunikacione mreže</a:t>
            </a: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144000" y="1104900"/>
            <a:ext cx="7767740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Projektovanje internetske i telefonske infrastrukture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44000" y="1970399"/>
            <a:ext cx="77677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Elektroenergetske mreže</a:t>
            </a: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144000" y="2433256"/>
            <a:ext cx="7767740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Planiranje i proširenje elektrodistributivnih sistema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144000" y="3162300"/>
            <a:ext cx="7767740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Transport i putevi</a:t>
            </a: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144000" y="3652456"/>
            <a:ext cx="7767740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Logistički i transportni sistemi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144000" y="4533900"/>
            <a:ext cx="77677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Računarke mreže</a:t>
            </a: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144000" y="4991100"/>
            <a:ext cx="7767740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Optimizacija podataka u distributivnim sistemima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33" name="Group 4">
            <a:extLst>
              <a:ext uri="{FF2B5EF4-FFF2-40B4-BE49-F238E27FC236}">
                <a16:creationId xmlns:a16="http://schemas.microsoft.com/office/drawing/2014/main" id="{4538D30F-E03E-EEF4-1BE5-C3456825C272}"/>
              </a:ext>
            </a:extLst>
          </p:cNvPr>
          <p:cNvGrpSpPr/>
          <p:nvPr/>
        </p:nvGrpSpPr>
        <p:grpSpPr>
          <a:xfrm>
            <a:off x="6934200" y="647700"/>
            <a:ext cx="275812" cy="275812"/>
            <a:chOff x="0" y="0"/>
            <a:chExt cx="812800" cy="812800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6D5E0ADE-157D-64B8-0A99-1E4787F5B4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6">
              <a:extLst>
                <a:ext uri="{FF2B5EF4-FFF2-40B4-BE49-F238E27FC236}">
                  <a16:creationId xmlns:a16="http://schemas.microsoft.com/office/drawing/2014/main" id="{86202936-F587-9FDB-2379-159832C47E7D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/>
            </a:p>
          </p:txBody>
        </p:sp>
      </p:grpSp>
      <p:sp>
        <p:nvSpPr>
          <p:cNvPr id="36" name="AutoShape 19">
            <a:extLst>
              <a:ext uri="{FF2B5EF4-FFF2-40B4-BE49-F238E27FC236}">
                <a16:creationId xmlns:a16="http://schemas.microsoft.com/office/drawing/2014/main" id="{4BFF9869-4DA7-DBC4-1831-307C6B301BCE}"/>
              </a:ext>
            </a:extLst>
          </p:cNvPr>
          <p:cNvSpPr/>
          <p:nvPr/>
        </p:nvSpPr>
        <p:spPr>
          <a:xfrm>
            <a:off x="7089608" y="6300994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1">
            <a:extLst>
              <a:ext uri="{FF2B5EF4-FFF2-40B4-BE49-F238E27FC236}">
                <a16:creationId xmlns:a16="http://schemas.microsoft.com/office/drawing/2014/main" id="{960B514F-F942-4B47-4F57-3344C9F50023}"/>
              </a:ext>
            </a:extLst>
          </p:cNvPr>
          <p:cNvSpPr txBox="1"/>
          <p:nvPr/>
        </p:nvSpPr>
        <p:spPr>
          <a:xfrm>
            <a:off x="9222610" y="6085199"/>
            <a:ext cx="77677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Grafički algoritmi i kompjuterska vizija</a:t>
            </a: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40" name="TextBox 32">
            <a:extLst>
              <a:ext uri="{FF2B5EF4-FFF2-40B4-BE49-F238E27FC236}">
                <a16:creationId xmlns:a16="http://schemas.microsoft.com/office/drawing/2014/main" id="{1449D798-BE13-ADD8-FD0B-294EBF0BDB34}"/>
              </a:ext>
            </a:extLst>
          </p:cNvPr>
          <p:cNvSpPr txBox="1"/>
          <p:nvPr/>
        </p:nvSpPr>
        <p:spPr>
          <a:xfrm>
            <a:off x="9220200" y="6555494"/>
            <a:ext cx="7767740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Koristi se u kompjuterskoj grafici,CAD dizajnu i analizi slika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41" name="Group 4">
            <a:extLst>
              <a:ext uri="{FF2B5EF4-FFF2-40B4-BE49-F238E27FC236}">
                <a16:creationId xmlns:a16="http://schemas.microsoft.com/office/drawing/2014/main" id="{6525380F-24D4-3316-86F1-B09DFC3064E7}"/>
              </a:ext>
            </a:extLst>
          </p:cNvPr>
          <p:cNvGrpSpPr/>
          <p:nvPr/>
        </p:nvGrpSpPr>
        <p:grpSpPr>
          <a:xfrm>
            <a:off x="6934200" y="7429500"/>
            <a:ext cx="275812" cy="275812"/>
            <a:chOff x="0" y="0"/>
            <a:chExt cx="812800" cy="812800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F94067C9-7B41-1CAC-C997-169478734C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3" name="TextBox 6">
              <a:extLst>
                <a:ext uri="{FF2B5EF4-FFF2-40B4-BE49-F238E27FC236}">
                  <a16:creationId xmlns:a16="http://schemas.microsoft.com/office/drawing/2014/main" id="{6FB2FB2D-3494-C268-6F41-C9D778A6136F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 dirty="0"/>
            </a:p>
          </p:txBody>
        </p:sp>
      </p:grpSp>
      <p:sp>
        <p:nvSpPr>
          <p:cNvPr id="44" name="AutoShape 19">
            <a:extLst>
              <a:ext uri="{FF2B5EF4-FFF2-40B4-BE49-F238E27FC236}">
                <a16:creationId xmlns:a16="http://schemas.microsoft.com/office/drawing/2014/main" id="{489C718D-6611-757A-E4F5-09F4C021B20E}"/>
              </a:ext>
            </a:extLst>
          </p:cNvPr>
          <p:cNvSpPr/>
          <p:nvPr/>
        </p:nvSpPr>
        <p:spPr>
          <a:xfrm>
            <a:off x="7089608" y="7567406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31">
            <a:extLst>
              <a:ext uri="{FF2B5EF4-FFF2-40B4-BE49-F238E27FC236}">
                <a16:creationId xmlns:a16="http://schemas.microsoft.com/office/drawing/2014/main" id="{80ABEBF0-45D0-BE7C-7EE0-FE55A8EF2E61}"/>
              </a:ext>
            </a:extLst>
          </p:cNvPr>
          <p:cNvSpPr txBox="1"/>
          <p:nvPr/>
        </p:nvSpPr>
        <p:spPr>
          <a:xfrm>
            <a:off x="9224860" y="7328188"/>
            <a:ext cx="7767740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Biologija i genetika</a:t>
            </a: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AAA9EFEC-F481-2636-39CA-510F875B9C67}"/>
              </a:ext>
            </a:extLst>
          </p:cNvPr>
          <p:cNvSpPr txBox="1"/>
          <p:nvPr/>
        </p:nvSpPr>
        <p:spPr>
          <a:xfrm>
            <a:off x="9220200" y="7843456"/>
            <a:ext cx="7767740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Koristi se u biološkim istraživanjima i modelima evolucije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55" name="TextBox 31">
            <a:extLst>
              <a:ext uri="{FF2B5EF4-FFF2-40B4-BE49-F238E27FC236}">
                <a16:creationId xmlns:a16="http://schemas.microsoft.com/office/drawing/2014/main" id="{C69A74F3-0F34-5058-43E2-A54ED8E92312}"/>
              </a:ext>
            </a:extLst>
          </p:cNvPr>
          <p:cNvSpPr txBox="1"/>
          <p:nvPr/>
        </p:nvSpPr>
        <p:spPr>
          <a:xfrm>
            <a:off x="9144000" y="8496300"/>
            <a:ext cx="77677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Društvene mreže i analitika podataka</a:t>
            </a:r>
          </a:p>
        </p:txBody>
      </p:sp>
      <p:sp>
        <p:nvSpPr>
          <p:cNvPr id="56" name="TextBox 32">
            <a:extLst>
              <a:ext uri="{FF2B5EF4-FFF2-40B4-BE49-F238E27FC236}">
                <a16:creationId xmlns:a16="http://schemas.microsoft.com/office/drawing/2014/main" id="{2CE65053-9EBF-4780-BC64-D2720F7F7612}"/>
              </a:ext>
            </a:extLst>
          </p:cNvPr>
          <p:cNvSpPr txBox="1"/>
          <p:nvPr/>
        </p:nvSpPr>
        <p:spPr>
          <a:xfrm>
            <a:off x="9220200" y="8986456"/>
            <a:ext cx="7767740" cy="348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i="1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Prepoznavanje obrazaca u podacima</a:t>
            </a:r>
            <a:endParaRPr lang="en-US" sz="2100" i="1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id="{AB900934-B486-ED8E-6A95-FCA6300C355D}"/>
              </a:ext>
            </a:extLst>
          </p:cNvPr>
          <p:cNvGrpSpPr/>
          <p:nvPr/>
        </p:nvGrpSpPr>
        <p:grpSpPr>
          <a:xfrm>
            <a:off x="6934200" y="8572500"/>
            <a:ext cx="275812" cy="275812"/>
            <a:chOff x="0" y="0"/>
            <a:chExt cx="812800" cy="812800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E1787CB-ECFD-0A9A-0FD1-0C692EC5D1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9" name="TextBox 6">
              <a:extLst>
                <a:ext uri="{FF2B5EF4-FFF2-40B4-BE49-F238E27FC236}">
                  <a16:creationId xmlns:a16="http://schemas.microsoft.com/office/drawing/2014/main" id="{F4D4CAC0-09A3-50DD-C509-FE201F9B9B2C}"/>
                </a:ext>
              </a:extLst>
            </p:cNvPr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00"/>
                </a:lnSpc>
              </a:pPr>
              <a:endParaRPr dirty="0"/>
            </a:p>
          </p:txBody>
        </p:sp>
      </p:grpSp>
      <p:sp>
        <p:nvSpPr>
          <p:cNvPr id="60" name="AutoShape 19">
            <a:extLst>
              <a:ext uri="{FF2B5EF4-FFF2-40B4-BE49-F238E27FC236}">
                <a16:creationId xmlns:a16="http://schemas.microsoft.com/office/drawing/2014/main" id="{AC766FD3-7DCD-6AD0-8528-F85D5DB3E9EB}"/>
              </a:ext>
            </a:extLst>
          </p:cNvPr>
          <p:cNvSpPr/>
          <p:nvPr/>
        </p:nvSpPr>
        <p:spPr>
          <a:xfrm>
            <a:off x="7089608" y="8710406"/>
            <a:ext cx="197819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907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35433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52959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70485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8700" y="97917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531076" y="2019300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24" t="-133599" r="-58325" b="-9213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095500"/>
            <a:ext cx="8155223" cy="829945"/>
            <a:chOff x="0" y="-38100"/>
            <a:chExt cx="10873631" cy="1106593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4408097" cy="643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sr-Latn-R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UVOD</a:t>
              </a: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sr-Latn-RS" sz="2100" strike="noStrike" dirty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Svojstva razapinjujućeg stabla,MST,Primjena MST-a</a:t>
              </a: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647700"/>
            <a:ext cx="859147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Sadr</a:t>
            </a:r>
            <a:r>
              <a:rPr lang="sr-Latn-RS" sz="72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žaj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28700" y="3848100"/>
            <a:ext cx="8155223" cy="1020921"/>
            <a:chOff x="0" y="-38100"/>
            <a:chExt cx="10873631" cy="136122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6045200" cy="1361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sr-Latn-R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PRIMOV ALGORITAM</a:t>
              </a:r>
            </a:p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sr-Latn-RS" sz="2100" strike="noStrike" dirty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Razlozi za uvodjenje PRIMOVOG algoritma,Definicija,PSEUDOKOD</a:t>
              </a: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600700"/>
            <a:ext cx="8155223" cy="829945"/>
            <a:chOff x="0" y="-38100"/>
            <a:chExt cx="10873631" cy="110659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8100"/>
              <a:ext cx="6654800" cy="6748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sr-Latn-R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ANALIZA SLOŽENOSTI</a:t>
              </a: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sr-Latn-RS" sz="2100" dirty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Poredjenje sa KRUSKALOVIM algoritmom</a:t>
              </a: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8809355"/>
            <a:ext cx="8155223" cy="829945"/>
            <a:chOff x="0" y="-38100"/>
            <a:chExt cx="10873631" cy="1106593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38100"/>
              <a:ext cx="4408097" cy="643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sr-Latn-R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PRIMJENA</a:t>
              </a: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432599"/>
            <a:ext cx="116755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endParaRPr lang="en-US" sz="1400" b="1" spc="-58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856943" y="432599"/>
            <a:ext cx="40235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endParaRPr lang="en-US" sz="1400" b="1" spc="-58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47981" y="432599"/>
            <a:ext cx="1192039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endParaRPr lang="en-US" sz="1400" b="1" spc="-58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4531076" y="3722192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7"/>
                </a:lnTo>
                <a:lnTo>
                  <a:pt x="0" y="1345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228" t="-212086" r="-49065" b="-13619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531076" y="5474792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215" t="-131620" r="-67700" b="-160928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607276" y="8572500"/>
            <a:ext cx="2613924" cy="1116507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135" t="-303102" r="-141783" b="-85860"/>
            </a:stretch>
          </a:blipFill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8F78EBB5-7AA6-990F-6879-D92659B767DC}"/>
              </a:ext>
            </a:extLst>
          </p:cNvPr>
          <p:cNvSpPr/>
          <p:nvPr/>
        </p:nvSpPr>
        <p:spPr>
          <a:xfrm>
            <a:off x="990600" y="84201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C96D5BC9-BD1C-AAFB-C1E8-F26B9776698A}"/>
              </a:ext>
            </a:extLst>
          </p:cNvPr>
          <p:cNvSpPr/>
          <p:nvPr/>
        </p:nvSpPr>
        <p:spPr>
          <a:xfrm>
            <a:off x="14531076" y="7227393"/>
            <a:ext cx="2690124" cy="1040307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7"/>
                </a:lnTo>
                <a:lnTo>
                  <a:pt x="0" y="1345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228" t="-212086" r="-49065" b="-136194"/>
            </a:stretch>
          </a:blipFill>
        </p:spPr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DF6678DF-EEC8-FFDA-9D3A-27EF19FDE6DB}"/>
              </a:ext>
            </a:extLst>
          </p:cNvPr>
          <p:cNvGrpSpPr/>
          <p:nvPr/>
        </p:nvGrpSpPr>
        <p:grpSpPr>
          <a:xfrm>
            <a:off x="1028700" y="7413318"/>
            <a:ext cx="8648700" cy="701982"/>
            <a:chOff x="-203200" y="132518"/>
            <a:chExt cx="11531600" cy="935975"/>
          </a:xfrm>
        </p:grpSpPr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0D174A4F-AE39-F90C-1226-4A1A1659E6FC}"/>
                </a:ext>
              </a:extLst>
            </p:cNvPr>
            <p:cNvSpPr txBox="1"/>
            <p:nvPr/>
          </p:nvSpPr>
          <p:spPr>
            <a:xfrm>
              <a:off x="-203200" y="132518"/>
              <a:ext cx="11531600" cy="6430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PARALELIZOVANI PRIMOV ALGORITAM</a:t>
              </a:r>
            </a:p>
          </p:txBody>
        </p:sp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912223F1-4D5F-58BD-2405-3301631F0A62}"/>
                </a:ext>
              </a:extLst>
            </p:cNvPr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9711" y="-248460"/>
            <a:ext cx="14828579" cy="10783920"/>
          </a:xfrm>
          <a:custGeom>
            <a:avLst/>
            <a:gdLst/>
            <a:ahLst/>
            <a:cxnLst/>
            <a:rect l="l" t="t" r="r" b="b"/>
            <a:pathLst>
              <a:path w="14828579" h="10783920">
                <a:moveTo>
                  <a:pt x="0" y="0"/>
                </a:moveTo>
                <a:lnTo>
                  <a:pt x="14828578" y="0"/>
                </a:lnTo>
                <a:lnTo>
                  <a:pt x="14828578" y="10783920"/>
                </a:lnTo>
                <a:lnTo>
                  <a:pt x="0" y="1078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98" b="-86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99002" y="1965035"/>
            <a:ext cx="7089997" cy="3564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12"/>
              </a:lnSpc>
              <a:spcBef>
                <a:spcPct val="0"/>
              </a:spcBef>
            </a:pPr>
            <a:r>
              <a:rPr lang="en-US" sz="26712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87812" y="3836179"/>
            <a:ext cx="11512375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  <a:spcBef>
                <a:spcPct val="0"/>
              </a:spcBef>
            </a:pPr>
            <a:r>
              <a:rPr lang="sr-Latn-RS" sz="11000" b="1" u="none" strike="noStrike" spc="-436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HVALA</a:t>
            </a:r>
            <a:endParaRPr lang="en-US" sz="11000" b="1" u="none" strike="noStrike" spc="-436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93583" y="-11224988"/>
            <a:ext cx="34111196" cy="27885902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2573000" y="8039100"/>
            <a:ext cx="16230600" cy="201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094"/>
              </a:lnSpc>
              <a:spcBef>
                <a:spcPct val="0"/>
              </a:spcBef>
            </a:pPr>
            <a:r>
              <a:rPr lang="sr-Latn-R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UVOD</a:t>
            </a:r>
            <a:endParaRPr lang="en-US" sz="15094" b="1" u="none" strike="noStrike" spc="-633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18716" y="-1277293"/>
            <a:ext cx="15779408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39473" y="2857500"/>
            <a:ext cx="7412286" cy="4067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sr-Latn-RS" sz="2100" b="1" u="none" strike="noStrik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Razapinjuju</a:t>
            </a:r>
            <a:r>
              <a:rPr lang="sr-Latn-RS" sz="21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će</a:t>
            </a:r>
            <a:r>
              <a:rPr lang="sr-Latn-RS" sz="21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 stablo</a:t>
            </a:r>
            <a:r>
              <a:rPr lang="sr-Latn-RS" sz="21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– definisano kao podgraf nalik stablu povezanog neusmjerenog grafa koji uključuje sve čvorove grafa.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sr-Latn-RS" sz="21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Minimalno razapinjujuće stablo 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– ima svojstva razapinjujućeg stabla sa dodatnim ograničenjima da ima minimalne moguće težine medju svim mogućim razapinjućim stablima.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sr-Latn-RS" sz="21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Greedy algoritam 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– predstavljaju klase algoritama koji donose lokalno optimalne izbore u svakom koraku u nadi da će pronaći globalno optimalno rešenje.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8237AF-EA91-2C6D-1E92-F81147FAC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002" y="2400300"/>
            <a:ext cx="7620000" cy="5080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413619" y="-5321797"/>
            <a:ext cx="22707876" cy="18563688"/>
          </a:xfrm>
          <a:custGeom>
            <a:avLst/>
            <a:gdLst/>
            <a:ahLst/>
            <a:cxnLst/>
            <a:rect l="l" t="t" r="r" b="b"/>
            <a:pathLst>
              <a:path w="22707876" h="18563688">
                <a:moveTo>
                  <a:pt x="22707875" y="0"/>
                </a:moveTo>
                <a:lnTo>
                  <a:pt x="0" y="0"/>
                </a:lnTo>
                <a:lnTo>
                  <a:pt x="0" y="18563688"/>
                </a:lnTo>
                <a:lnTo>
                  <a:pt x="22707875" y="18563688"/>
                </a:lnTo>
                <a:lnTo>
                  <a:pt x="2270787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952503" y="432599"/>
            <a:ext cx="5182751" cy="3821209"/>
            <a:chOff x="0" y="0"/>
            <a:chExt cx="918941" cy="6775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284845"/>
            <a:ext cx="582323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  <a:spcBef>
                <a:spcPct val="0"/>
              </a:spcBef>
            </a:pPr>
            <a:r>
              <a:rPr lang="sr-Latn-RS" sz="72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SVOJSTVA</a:t>
            </a:r>
            <a:endParaRPr lang="en-US" sz="7200" u="none" strike="noStrike" dirty="0">
              <a:solidFill>
                <a:schemeClr val="tx2">
                  <a:lumMod val="60000"/>
                  <a:lumOff val="40000"/>
                </a:schemeClr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937263" y="5447236"/>
            <a:ext cx="5182751" cy="3821209"/>
            <a:chOff x="0" y="0"/>
            <a:chExt cx="918941" cy="6775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380469" y="2183743"/>
            <a:ext cx="5182751" cy="3821209"/>
            <a:chOff x="0" y="0"/>
            <a:chExt cx="918941" cy="6775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620075" y="2968401"/>
            <a:ext cx="4584125" cy="220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Broj čvorova (V) u grafu i razapinjućem stablu je isti</a:t>
            </a:r>
          </a:p>
          <a:p>
            <a:pPr marL="0" lvl="1" algn="l">
              <a:lnSpc>
                <a:spcPts val="2940"/>
              </a:lnSpc>
              <a:spcBef>
                <a:spcPct val="0"/>
              </a:spcBef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Postoji fiksni broj grana u RS koji je jednak jednom manjem od ukupnog broja čvorova (E = V-1)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296282" y="1535289"/>
            <a:ext cx="4584125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RS ne bi treblo da bude nepovezano</a:t>
            </a: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RS treba da bude aciklično,što znači da u stablu ne bi bilo ciklusa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296282" y="6415626"/>
            <a:ext cx="4584125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Ukupni trošak RS definiše se kao zbir težina grana svih grana RS-a</a:t>
            </a: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sr-Latn-R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Za graf može postojati mnogo mogućih RS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58792">
            <a:off x="-2678824" y="-5346603"/>
            <a:ext cx="21340665" cy="19793467"/>
          </a:xfrm>
          <a:custGeom>
            <a:avLst/>
            <a:gdLst/>
            <a:ahLst/>
            <a:cxnLst/>
            <a:rect l="l" t="t" r="r" b="b"/>
            <a:pathLst>
              <a:path w="21340665" h="19793467">
                <a:moveTo>
                  <a:pt x="0" y="0"/>
                </a:moveTo>
                <a:lnTo>
                  <a:pt x="21340665" y="0"/>
                </a:lnTo>
                <a:lnTo>
                  <a:pt x="21340665" y="19793467"/>
                </a:lnTo>
                <a:lnTo>
                  <a:pt x="0" y="19793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7775506" cy="8229600"/>
            <a:chOff x="0" y="0"/>
            <a:chExt cx="1378656" cy="14591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83794" y="1028700"/>
            <a:ext cx="7775506" cy="8229600"/>
            <a:chOff x="0" y="0"/>
            <a:chExt cx="1378656" cy="14591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78656" cy="1459170"/>
            </a:xfrm>
            <a:custGeom>
              <a:avLst/>
              <a:gdLst/>
              <a:ahLst/>
              <a:cxnLst/>
              <a:rect l="l" t="t" r="r" b="b"/>
              <a:pathLst>
                <a:path w="1378656" h="1459170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06567" y="1609148"/>
            <a:ext cx="6819771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72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M</a:t>
            </a:r>
            <a:r>
              <a:rPr lang="sr-Latn-RS" sz="72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ST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71600" y="4043924"/>
            <a:ext cx="6819771" cy="2200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Definiše se kao RS koje ima minimalnu težinu među svim mogućim razapinjućim stablima</a:t>
            </a:r>
          </a:p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sr-Latn-RS" sz="24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just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Ima svojstva RS sa dodatnim ograničenjima da ima minimalne moguće težine medju svim mogućim </a:t>
            </a:r>
            <a:r>
              <a:rPr lang="sr-Latn-RS" sz="2400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razapinjućim</a:t>
            </a:r>
            <a:r>
              <a:rPr lang="sr-Latn-RS" sz="24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stablima.</a:t>
            </a:r>
            <a:endParaRPr lang="en-US" sz="24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11907" y="1537666"/>
            <a:ext cx="751928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sr-Latn-RS" sz="72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PRIMJENA MST-a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61661" y="3156833"/>
            <a:ext cx="6819771" cy="3704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DIZAJN MREŽE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OBRADA SLIKE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BIOLOGIJA</a:t>
            </a:r>
          </a:p>
          <a:p>
            <a:pPr marL="342900" lvl="1" indent="-342900" algn="just">
              <a:lnSpc>
                <a:spcPct val="3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ANALIZA DRUŠTVENIH MREŽA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00245" y="-8263700"/>
            <a:ext cx="32800490" cy="26814401"/>
          </a:xfrm>
          <a:custGeom>
            <a:avLst/>
            <a:gdLst/>
            <a:ahLst/>
            <a:cxnLst/>
            <a:rect l="l" t="t" r="r" b="b"/>
            <a:pathLst>
              <a:path w="32800490" h="26814401">
                <a:moveTo>
                  <a:pt x="0" y="0"/>
                </a:moveTo>
                <a:lnTo>
                  <a:pt x="32800490" y="0"/>
                </a:lnTo>
                <a:lnTo>
                  <a:pt x="32800490" y="26814400"/>
                </a:lnTo>
                <a:lnTo>
                  <a:pt x="0" y="2681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676400" y="6210300"/>
            <a:ext cx="16230600" cy="387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sr-Latn-R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PRIMOV ALGORITAM</a:t>
            </a: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9968" y="-3360552"/>
            <a:ext cx="20787936" cy="17747701"/>
          </a:xfrm>
          <a:custGeom>
            <a:avLst/>
            <a:gdLst/>
            <a:ahLst/>
            <a:cxnLst/>
            <a:rect l="l" t="t" r="r" b="b"/>
            <a:pathLst>
              <a:path w="20787936" h="17747701">
                <a:moveTo>
                  <a:pt x="0" y="0"/>
                </a:moveTo>
                <a:lnTo>
                  <a:pt x="20787936" y="0"/>
                </a:lnTo>
                <a:lnTo>
                  <a:pt x="20787936" y="17747700"/>
                </a:lnTo>
                <a:lnTo>
                  <a:pt x="0" y="1774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195517"/>
            <a:ext cx="7780774" cy="4114800"/>
            <a:chOff x="0" y="0"/>
            <a:chExt cx="1379590" cy="729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781900"/>
            <a:ext cx="7780774" cy="4114800"/>
            <a:chOff x="0" y="0"/>
            <a:chExt cx="1379590" cy="7295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478526" y="1195517"/>
            <a:ext cx="7780774" cy="8584914"/>
            <a:chOff x="0" y="0"/>
            <a:chExt cx="1379590" cy="7295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71013" y="1635255"/>
            <a:ext cx="6896148" cy="155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Razlozi za razvoj PRIMOVOG algoritma</a:t>
            </a:r>
          </a:p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01493" y="2556707"/>
            <a:ext cx="6896148" cy="2290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just">
              <a:lnSpc>
                <a:spcPct val="2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Optimizacija mreža</a:t>
            </a:r>
          </a:p>
          <a:p>
            <a:pPr marL="342900" lvl="1" indent="-342900" algn="just">
              <a:lnSpc>
                <a:spcPct val="2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Efikasnost u gustim grafovima</a:t>
            </a:r>
          </a:p>
          <a:p>
            <a:pPr marL="342900" lvl="1" indent="-342900" algn="just">
              <a:lnSpc>
                <a:spcPct val="2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Brže </a:t>
            </a:r>
            <a:r>
              <a:rPr lang="sr-Latn-RS" sz="2100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rješavanje</a:t>
            </a: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MST problema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81400" y="6438900"/>
            <a:ext cx="27432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48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Definicija</a:t>
            </a:r>
            <a:endParaRPr lang="en-US" sz="4800" b="1" u="none" strike="noStrike" dirty="0">
              <a:solidFill>
                <a:schemeClr val="tx2">
                  <a:lumMod val="60000"/>
                  <a:lumOff val="40000"/>
                </a:schemeClr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71013" y="7690574"/>
            <a:ext cx="6896148" cy="1828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r>
              <a:rPr lang="sr-Latn-RS" sz="21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PRIMOV algoritam 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se koristi za pronalaženje MST-a. Ovo je takođe </a:t>
            </a:r>
            <a:r>
              <a:rPr lang="sr-Latn-RS" sz="2100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Greedy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algoritam.</a:t>
            </a: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sr-Latn-R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sr-Latn-R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77400" y="1635255"/>
            <a:ext cx="6896148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sr-Latn-RS" sz="32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PSEUDOKOD</a:t>
            </a:r>
            <a:endParaRPr lang="en-US" sz="3200" b="1" u="none" strike="noStrike" dirty="0">
              <a:solidFill>
                <a:schemeClr val="tx2">
                  <a:lumMod val="60000"/>
                  <a:lumOff val="40000"/>
                </a:schemeClr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920839" y="6612733"/>
            <a:ext cx="6896148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71013" y="6105368"/>
            <a:ext cx="6896148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71013" y="6612733"/>
            <a:ext cx="6896148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FD28A4-4F64-2B44-0BEF-D83186FDA31E}"/>
              </a:ext>
            </a:extLst>
          </p:cNvPr>
          <p:cNvSpPr txBox="1"/>
          <p:nvPr/>
        </p:nvSpPr>
        <p:spPr>
          <a:xfrm>
            <a:off x="9920839" y="2556707"/>
            <a:ext cx="6470535" cy="37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854AA7-ACC1-00CC-7849-3E087FFDD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839" y="2152140"/>
            <a:ext cx="7034597" cy="7259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601200" y="2171700"/>
            <a:ext cx="7142815" cy="5562599"/>
            <a:chOff x="0" y="0"/>
            <a:chExt cx="807107" cy="651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75443" y="2977765"/>
            <a:ext cx="14664318" cy="12507441"/>
          </a:xfrm>
          <a:custGeom>
            <a:avLst/>
            <a:gdLst/>
            <a:ahLst/>
            <a:cxnLst/>
            <a:rect l="l" t="t" r="r" b="b"/>
            <a:pathLst>
              <a:path w="14664318" h="12507441">
                <a:moveTo>
                  <a:pt x="0" y="0"/>
                </a:moveTo>
                <a:lnTo>
                  <a:pt x="14664318" y="0"/>
                </a:lnTo>
                <a:lnTo>
                  <a:pt x="14664318" y="12507441"/>
                </a:lnTo>
                <a:lnTo>
                  <a:pt x="0" y="125074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42159" y="483616"/>
            <a:ext cx="940368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sr-Latn-RS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Grafički prikaz (primjer)</a:t>
            </a:r>
            <a:endParaRPr lang="en-US" sz="7200" dirty="0">
              <a:solidFill>
                <a:schemeClr val="tx2">
                  <a:lumMod val="60000"/>
                  <a:lumOff val="40000"/>
                </a:schemeClr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430000" y="2340732"/>
            <a:ext cx="40262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KONAČNO REŠENJE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E8FCAA-6D64-9716-ACC0-F7595A79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92250"/>
            <a:ext cx="6172200" cy="40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740668C3-BED5-9792-A357-936AF04B426A}"/>
              </a:ext>
            </a:extLst>
          </p:cNvPr>
          <p:cNvGrpSpPr/>
          <p:nvPr/>
        </p:nvGrpSpPr>
        <p:grpSpPr>
          <a:xfrm>
            <a:off x="691795" y="2171700"/>
            <a:ext cx="6922209" cy="5562599"/>
            <a:chOff x="0" y="0"/>
            <a:chExt cx="807107" cy="651811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F920BFB-6AD9-BACC-7A30-E2699C679138}"/>
                </a:ext>
              </a:extLst>
            </p:cNvPr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0F217078-D501-CB75-2442-1E9C4FFE1AC9}"/>
                </a:ext>
              </a:extLst>
            </p:cNvPr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TextBox 16">
            <a:extLst>
              <a:ext uri="{FF2B5EF4-FFF2-40B4-BE49-F238E27FC236}">
                <a16:creationId xmlns:a16="http://schemas.microsoft.com/office/drawing/2014/main" id="{1CDD0B2D-EF88-5466-AA51-2B5D953701BD}"/>
              </a:ext>
            </a:extLst>
          </p:cNvPr>
          <p:cNvSpPr txBox="1"/>
          <p:nvPr/>
        </p:nvSpPr>
        <p:spPr>
          <a:xfrm>
            <a:off x="2139779" y="2364521"/>
            <a:ext cx="4026240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sr-Latn-R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PRIMJER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3EE23445-13FA-6AEF-7036-0ACB4E706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9" y="3183402"/>
            <a:ext cx="6248401" cy="40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156</TotalTime>
  <Words>762</Words>
  <Application>Microsoft Office PowerPoint</Application>
  <PresentationFormat>Custom</PresentationFormat>
  <Paragraphs>96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Segoe UI Emoji</vt:lpstr>
      <vt:lpstr>Arial</vt:lpstr>
      <vt:lpstr>Calisto MT</vt:lpstr>
      <vt:lpstr>Kollektif</vt:lpstr>
      <vt:lpstr>Tahoma</vt:lpstr>
      <vt:lpstr>Cambria</vt:lpstr>
      <vt:lpstr>Wingdings 2</vt:lpstr>
      <vt:lpstr>Kollektif Bold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Gradient Minimalist Business Slides</dc:title>
  <dc:creator>Aleksandar Dragas</dc:creator>
  <cp:lastModifiedBy>Luka Vucinic</cp:lastModifiedBy>
  <cp:revision>41</cp:revision>
  <dcterms:created xsi:type="dcterms:W3CDTF">2006-08-16T00:00:00Z</dcterms:created>
  <dcterms:modified xsi:type="dcterms:W3CDTF">2025-03-31T23:58:44Z</dcterms:modified>
  <dc:identifier>DAGi3Pqm4Ec</dc:identifier>
</cp:coreProperties>
</file>